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3"/>
    <p:sldId id="257" r:id="rId4"/>
    <p:sldId id="258" r:id="rId5"/>
    <p:sldId id="260" r:id="rId6"/>
    <p:sldId id="271" r:id="rId7"/>
    <p:sldId id="328" r:id="rId8"/>
    <p:sldId id="326" r:id="rId9"/>
    <p:sldId id="314" r:id="rId10"/>
    <p:sldId id="327" r:id="rId12"/>
    <p:sldId id="324" r:id="rId13"/>
    <p:sldId id="325" r:id="rId14"/>
    <p:sldId id="263" r:id="rId15"/>
    <p:sldId id="366" r:id="rId16"/>
    <p:sldId id="261" r:id="rId17"/>
    <p:sldId id="274" r:id="rId18"/>
    <p:sldId id="286" r:id="rId19"/>
    <p:sldId id="273" r:id="rId20"/>
    <p:sldId id="367" r:id="rId21"/>
    <p:sldId id="330" r:id="rId22"/>
    <p:sldId id="279" r:id="rId23"/>
    <p:sldId id="265" r:id="rId24"/>
    <p:sldId id="303" r:id="rId25"/>
    <p:sldId id="332" r:id="rId26"/>
    <p:sldId id="351" r:id="rId27"/>
    <p:sldId id="266" r:id="rId28"/>
    <p:sldId id="359" r:id="rId29"/>
    <p:sldId id="357" r:id="rId30"/>
    <p:sldId id="370" r:id="rId31"/>
    <p:sldId id="267" r:id="rId32"/>
    <p:sldId id="368" r:id="rId33"/>
    <p:sldId id="268" r:id="rId34"/>
    <p:sldId id="269" r:id="rId35"/>
    <p:sldId id="36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9"/>
    <a:srgbClr val="FF7D31"/>
    <a:srgbClr val="D17805"/>
    <a:srgbClr val="024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EAD9-AFBD-4080-B661-802B5A4C71D3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E21EF-43E5-4F98-9A06-44C7D2072123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040bc4679_25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g2e040bc4679_25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7b23a0d2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g2e7b23a0d2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5" name="Google Shape;2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e040bc4679_13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4" name="Google Shape;384;g2e040bc4679_13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052E0-193B-4471-BAD0-B156ECCE0645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85F6-2260-448F-B959-55B05DA5EC59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4" Type="http://schemas.openxmlformats.org/officeDocument/2006/relationships/hyperlink" Target="https://drive.google.com/file/d/1HnkNoRuLEQPiN8CClCjjbTe0wCxdYhc4/view?usp=drivesdk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hyperlink" Target="https://share-my-trip.s3.ap-south-1.amazonaws.com/agile/Product_Backlog_final.pdf" TargetMode="Externa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share-my-trip.s3.ap-south-1.amazonaws.com/agile/sprint-backlog_final.pdf" TargetMode="External"/><Relationship Id="rId3" Type="http://schemas.openxmlformats.org/officeDocument/2006/relationships/hyperlink" Target="https://drive.google.com/file/d/1HnkNoRuLEQPiN8CClCjjbTe0wCxdYhc4/view?usp=drivesdk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7.xml"/><Relationship Id="rId7" Type="http://schemas.openxmlformats.org/officeDocument/2006/relationships/image" Target="../media/image21.png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3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26.jpeg"/><Relationship Id="rId7" Type="http://schemas.openxmlformats.org/officeDocument/2006/relationships/tags" Target="../tags/tag8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3" Type="http://schemas.openxmlformats.org/officeDocument/2006/relationships/image" Target="../media/image20.jpeg"/><Relationship Id="rId2" Type="http://schemas.openxmlformats.org/officeDocument/2006/relationships/image" Target="../media/image22.pn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tags" Target="../tags/tag10.xm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hyperlink" Target="https://niketpadole.atlassian.net/jira/software/projects/KAN/boards/1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jpeg"/><Relationship Id="rId3" Type="http://schemas.openxmlformats.org/officeDocument/2006/relationships/hyperlink" Target="https://share-my-trip.s3.ap-south-1.amazonaws.com/agile/Test+Report+Junit+%26+SonarQube.pdf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tags" Target="../tags/tag1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.xml"/><Relationship Id="rId4" Type="http://schemas.openxmlformats.org/officeDocument/2006/relationships/image" Target="../media/image37.png"/><Relationship Id="rId3" Type="http://schemas.openxmlformats.org/officeDocument/2006/relationships/tags" Target="../tags/tag13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tags" Target="../tags/tag15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blazemeter.com/" TargetMode="External"/><Relationship Id="rId8" Type="http://schemas.openxmlformats.org/officeDocument/2006/relationships/hyperlink" Target="https://www.sonarsource.com/products/sonarqube/" TargetMode="External"/><Relationship Id="rId7" Type="http://schemas.openxmlformats.org/officeDocument/2006/relationships/hyperlink" Target="https://www.w3schools.com/mongodb/" TargetMode="External"/><Relationship Id="rId6" Type="http://schemas.openxmlformats.org/officeDocument/2006/relationships/hyperlink" Target="https://www.w3schools.com/mysql/mysql_intro.asp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junit.org/junit5/" TargetMode="External"/><Relationship Id="rId3" Type="http://schemas.openxmlformats.org/officeDocument/2006/relationships/hyperlink" Target="https://spring.io/projects/spring-boot" TargetMode="External"/><Relationship Id="rId2" Type="http://schemas.openxmlformats.org/officeDocument/2006/relationships/image" Target="../media/image4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2.xml"/><Relationship Id="rId3" Type="http://schemas.openxmlformats.org/officeDocument/2006/relationships/hyperlink" Target="https://github.com/niketpadole/Team06---ShareMyTrip.git" TargetMode="External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tags" Target="../tags/tag3.xml"/><Relationship Id="rId3" Type="http://schemas.openxmlformats.org/officeDocument/2006/relationships/hyperlink" Target="https://niketpadole.atlassian.net/jira/software/projects/SHAR/boards/2" TargetMode="External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tags" Target="../tags/tag4.xml"/><Relationship Id="rId4" Type="http://schemas.openxmlformats.org/officeDocument/2006/relationships/hyperlink" Target="https://niketpadole.atlassian.net/l/cw/Nnfqib6k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hyperlink" Target="https://niketpadole.atlassian.net/jira/software/projects/KAN/boards/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16042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7431" y="4044871"/>
            <a:ext cx="7989903" cy="2317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Submitted by: </a:t>
            </a: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</a:rPr>
              <a:t>Code Riders </a:t>
            </a:r>
            <a:endParaRPr lang="en-IN" sz="105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b="1" dirty="0">
                <a:latin typeface="Times New Roman" panose="02020603050405020304" pitchFamily="18" charset="0"/>
              </a:rPr>
              <a:t>Submission type : Group</a:t>
            </a:r>
            <a:endParaRPr lang="en-IN" b="1" dirty="0">
              <a:latin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Name: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Niket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Suresh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Padole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Ajinkya Murlidhar Ingle, Ayush Priyadarshi  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Subhrajit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Dash, </a:t>
            </a:r>
            <a:r>
              <a:rPr lang="en-IN" sz="1800" b="1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Chamarthi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Rohith Kumar Raju</a:t>
            </a:r>
            <a:endParaRPr lang="en-IN" sz="18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Batch : </a:t>
            </a:r>
            <a:r>
              <a:rPr lang="en-IN" b="1" dirty="0">
                <a:latin typeface="Times New Roman" panose="02020603050405020304" pitchFamily="18" charset="0"/>
                <a:ea typeface="Arial" panose="020B0604020202020204" pitchFamily="34" charset="0"/>
              </a:rPr>
              <a:t>AXIS SJA BATCH 5</a:t>
            </a:r>
            <a:endParaRPr lang="en-IN" sz="105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Program : Axis Java-School of Advanced Computing</a:t>
            </a:r>
            <a:endParaRPr lang="en-IN" sz="105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Date: </a:t>
            </a:r>
            <a:r>
              <a:rPr lang="en-US" alt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27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/06/2024</a:t>
            </a:r>
            <a:endParaRPr lang="en-IN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30" y="1692910"/>
            <a:ext cx="5927090" cy="1975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66" y="861703"/>
            <a:ext cx="3511059" cy="9306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1" action="ppaction://hlinkfile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</a:t>
            </a: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roduct 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</a:t>
            </a: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acklog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Report</a:t>
            </a:r>
            <a:endParaRPr lang="en-US" alt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220" y="1349375"/>
            <a:ext cx="1082802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The product backlog serves as the backbone of our project, guiding prioritization, planning, and execution. 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It encompasses user stories, epics, tasks, bugs, and technical debt, providing a comprehensive view of project requirements. 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10" name="TextBox 6">
            <a:hlinkClick r:id="rId4"/>
          </p:cNvPr>
          <p:cNvSpPr txBox="1"/>
          <p:nvPr>
            <p:custDataLst>
              <p:tags r:id="rId5"/>
            </p:custDataLst>
          </p:nvPr>
        </p:nvSpPr>
        <p:spPr>
          <a:xfrm>
            <a:off x="713740" y="2991485"/>
            <a:ext cx="10495915" cy="513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URL: </a:t>
            </a: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1" action="ppaction://hlinkfile"/>
              </a:rPr>
              <a:t>https://share-my-trip.s3.ap-south-1.amazonaws.com/agile/Product_Backlog_final.pdf</a:t>
            </a:r>
            <a:endParaRPr lang="en-US" alt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-11430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Sprint Backlog Report</a:t>
            </a:r>
            <a:r>
              <a:rPr lang="en-I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220" y="1349375"/>
            <a:ext cx="10828020" cy="148399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It comprises selected user stories from the product backlog, broken down into manageable tasks with clear acceptance criteria. 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Provides focus and clarity for the team, ensuring efficient workflow and progress tracking.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" name="TextBox 6">
            <a:hlinkClick r:id="rId3"/>
          </p:cNvPr>
          <p:cNvSpPr txBox="1"/>
          <p:nvPr/>
        </p:nvSpPr>
        <p:spPr>
          <a:xfrm>
            <a:off x="822325" y="3114675"/>
            <a:ext cx="10495915" cy="513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URL: </a:t>
            </a:r>
            <a:r>
              <a:rPr lang="en-IN" b="0" i="0" u="sng" dirty="0">
                <a:solidFill>
                  <a:srgbClr val="1967D2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  <a:hlinkClick r:id="rId4" action="ppaction://hlinkfile"/>
              </a:rPr>
              <a:t>https://share-my-trip.s3.ap-south-1.amazonaws.com/agile/sprint-backlog_final.pdf</a:t>
            </a:r>
            <a:endParaRPr lang="en-IN" b="0" i="0" u="sng" dirty="0">
              <a:solidFill>
                <a:srgbClr val="1967D2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Google Shape;150;p20"/>
          <p:cNvCxnSpPr/>
          <p:nvPr/>
        </p:nvCxnSpPr>
        <p:spPr>
          <a:xfrm>
            <a:off x="2404113" y="383848"/>
            <a:ext cx="0" cy="429900"/>
          </a:xfrm>
          <a:prstGeom prst="straightConnector1">
            <a:avLst/>
          </a:prstGeom>
          <a:noFill/>
          <a:ln w="12700" cap="flat" cmpd="sng">
            <a:solidFill>
              <a:srgbClr val="DD4F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1" name="Google Shape;151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7505" y="338023"/>
            <a:ext cx="1963464" cy="5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2499360" y="383848"/>
            <a:ext cx="8818800" cy="461700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Flowchart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830857" y="1252329"/>
            <a:ext cx="21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5" y="887730"/>
            <a:ext cx="9144635" cy="5970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04110" y="967740"/>
            <a:ext cx="9676765" cy="727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b="1" u="sng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ShareMyTrip</a:t>
            </a:r>
            <a:r>
              <a:rPr lang="en-US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Architecture:</a:t>
            </a:r>
            <a:r>
              <a:rPr lang="en-US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dirty="0"/>
              <a:t>Microservices-based for modularity, scalability, and reliability.</a:t>
            </a:r>
            <a:endParaRPr lang="en-IN" b="1" u="sng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ct val="115000"/>
              </a:lnSpc>
            </a:pPr>
            <a:endParaRPr lang="en-IN" b="1" u="sng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9287" y="1414640"/>
            <a:ext cx="7576825" cy="5355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0089" y="967907"/>
            <a:ext cx="10313905" cy="703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b="1" u="sng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ShareMyTrip</a:t>
            </a:r>
            <a:r>
              <a:rPr lang="en-US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IN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Architecture:</a:t>
            </a:r>
            <a:r>
              <a:rPr lang="en-US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</a:t>
            </a:r>
            <a:r>
              <a:rPr lang="en-US" dirty="0"/>
              <a:t>Microservices-based for modularity, scalability, and reliability.</a:t>
            </a:r>
            <a:endParaRPr lang="en-IN" b="1" u="sng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algn="just">
              <a:lnSpc>
                <a:spcPct val="115000"/>
              </a:lnSpc>
            </a:pPr>
            <a:endParaRPr lang="en-IN" b="1" u="sng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09841"/>
            <a:ext cx="9286239" cy="52235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26"/>
          <p:cNvCxnSpPr/>
          <p:nvPr/>
        </p:nvCxnSpPr>
        <p:spPr>
          <a:xfrm>
            <a:off x="2404113" y="383848"/>
            <a:ext cx="0" cy="429893"/>
          </a:xfrm>
          <a:prstGeom prst="straightConnector1">
            <a:avLst/>
          </a:prstGeom>
          <a:noFill/>
          <a:ln w="12700" cap="flat" cmpd="sng">
            <a:solidFill>
              <a:srgbClr val="DD4F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" name="Google Shape;209;p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Front-end Development</a:t>
            </a:r>
            <a:r>
              <a:rPr lang="en-IN"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</a:t>
            </a:r>
            <a:endParaRPr lang="en-IN"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2"/>
          <a:srcRect l="9128" r="26088"/>
          <a:stretch>
            <a:fillRect/>
          </a:stretch>
        </p:blipFill>
        <p:spPr>
          <a:xfrm>
            <a:off x="7618730" y="1550035"/>
            <a:ext cx="123444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38825" y="1466215"/>
            <a:ext cx="1031240" cy="1262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706610" y="1550670"/>
            <a:ext cx="1611630" cy="11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9986010" y="3424555"/>
            <a:ext cx="1210310" cy="129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620" y="3471545"/>
            <a:ext cx="1060450" cy="106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act png images | PNGW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110" y="3429000"/>
            <a:ext cx="1288415" cy="128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8"/>
          <p:cNvSpPr txBox="1"/>
          <p:nvPr>
            <p:custDataLst>
              <p:tags r:id="rId8"/>
            </p:custDataLst>
          </p:nvPr>
        </p:nvSpPr>
        <p:spPr>
          <a:xfrm>
            <a:off x="1270635" y="1466215"/>
            <a:ext cx="3456305" cy="31769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Tech Stack Used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HTML, CSS, JavaScript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React , Tailwind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525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None/>
            </a:pPr>
            <a:r>
              <a:rPr lang="en-IN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Tools:</a:t>
            </a:r>
            <a:endParaRPr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GitHub,VS</a:t>
            </a: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Code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lnSpc>
                <a:spcPct val="115000"/>
              </a:lnSpc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43"/>
          <p:cNvCxnSpPr/>
          <p:nvPr/>
        </p:nvCxnSpPr>
        <p:spPr>
          <a:xfrm>
            <a:off x="2404113" y="383848"/>
            <a:ext cx="0" cy="429900"/>
          </a:xfrm>
          <a:prstGeom prst="straightConnector1">
            <a:avLst/>
          </a:prstGeom>
          <a:noFill/>
          <a:ln w="12700" cap="flat" cmpd="sng">
            <a:solidFill>
              <a:srgbClr val="DD4F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8" name="Google Shape;388;p4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7505" y="338023"/>
            <a:ext cx="1963464" cy="5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3"/>
          <p:cNvSpPr txBox="1"/>
          <p:nvPr/>
        </p:nvSpPr>
        <p:spPr>
          <a:xfrm>
            <a:off x="2499360" y="383848"/>
            <a:ext cx="8818800" cy="461700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Back-end Development</a:t>
            </a:r>
            <a:endParaRPr sz="1400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3" name="Google Shape;393;p4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201285" y="3514725"/>
            <a:ext cx="1790065" cy="134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440" y="1419860"/>
            <a:ext cx="821055" cy="82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pring | Too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550" y="1287145"/>
            <a:ext cx="953770" cy="95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ostma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3809365"/>
            <a:ext cx="1049020" cy="104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1287145"/>
            <a:ext cx="105156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8"/>
          <p:cNvSpPr txBox="1"/>
          <p:nvPr>
            <p:custDataLst>
              <p:tags r:id="rId7"/>
            </p:custDataLst>
          </p:nvPr>
        </p:nvSpPr>
        <p:spPr>
          <a:xfrm>
            <a:off x="1622425" y="1084580"/>
            <a:ext cx="3028950" cy="170561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0" indent="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Tech Stack Used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</a:t>
            </a: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US" alt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SQL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NoSQL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 err="1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SpringBoot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9525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None/>
            </a:pP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lnSpc>
                <a:spcPct val="115000"/>
              </a:lnSpc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8"/>
        </p:blipFill>
        <p:spPr>
          <a:xfrm>
            <a:off x="9870440" y="3609975"/>
            <a:ext cx="1344295" cy="1344295"/>
          </a:xfrm>
          <a:prstGeom prst="rect">
            <a:avLst/>
          </a:prstGeom>
        </p:spPr>
      </p:pic>
      <p:sp>
        <p:nvSpPr>
          <p:cNvPr id="9" name="TextBox 8"/>
          <p:cNvSpPr txBox="1"/>
          <p:nvPr>
            <p:custDataLst>
              <p:tags r:id="rId9"/>
            </p:custDataLst>
          </p:nvPr>
        </p:nvSpPr>
        <p:spPr>
          <a:xfrm>
            <a:off x="1654810" y="2861945"/>
            <a:ext cx="2996565" cy="307467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95250" lvl="0" indent="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None/>
            </a:pPr>
            <a:r>
              <a:rPr lang="en-IN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Tools:</a:t>
            </a:r>
            <a:endParaRPr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STS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MySQL Workbench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MongoDB Atlas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Postman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r>
              <a:rPr lang="en-IN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IntelliJ </a:t>
            </a: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61950" algn="l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Wingdings" panose="05000000000000000000" charset="0"/>
              <a:buChar char="Ø"/>
            </a:pPr>
            <a:endParaRPr lang="en-IN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lnSpc>
                <a:spcPct val="115000"/>
              </a:lnSpc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Database (MySQL)</a:t>
            </a:r>
            <a:r>
              <a:rPr lang="en-IN" sz="2400" b="1" dirty="0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– ER Diagram</a:t>
            </a:r>
            <a:endParaRPr lang="en-IN" sz="1400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858" y="1016953"/>
            <a:ext cx="9073079" cy="5729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>
            <a:hlinkClick r:id="rId1" action="ppaction://hlinkfile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037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Database (MongoDB)</a:t>
            </a:r>
            <a:endParaRPr lang="en-US" alt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7885" y="1206500"/>
            <a:ext cx="10495915" cy="513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endParaRPr lang="en-US" alt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5945" y="1113155"/>
            <a:ext cx="10899140" cy="520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7"/>
          <p:cNvSpPr txBox="1">
            <a:spLocks noGrp="1" noRot="1" noMove="1" noResize="1" noEditPoints="1" noAdjustHandles="1" noChangeArrowheads="1" noChangeShapeType="1"/>
          </p:cNvSpPr>
          <p:nvPr>
            <p:custDataLst>
              <p:tags r:id="rId2"/>
            </p:custDataLst>
          </p:nvPr>
        </p:nvSpPr>
        <p:spPr>
          <a:xfrm>
            <a:off x="2790825" y="2537460"/>
            <a:ext cx="6483350" cy="144526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IN" sz="8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Live Demo</a:t>
            </a:r>
            <a:endParaRPr lang="en-US" altLang="en-IN" sz="8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-5639" y="-6639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36065" y="859789"/>
            <a:ext cx="10061497" cy="5372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Table of contents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alt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sym typeface="+mn-ea"/>
              </a:rPr>
              <a:t>Agile Methodology</a:t>
            </a:r>
            <a:endParaRPr lang="en-US" altLang="en-IN" b="1" dirty="0">
              <a:latin typeface="Times New Roman" panose="02020603050405020304" pitchFamily="18" charset="0"/>
              <a:sym typeface="+mn-ea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Flow Design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Design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 Development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Back-end Development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sym typeface="+mn-ea"/>
              </a:rPr>
              <a:t>Database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CI/CD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US" alt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References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 descr="333915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7910" y="3509645"/>
            <a:ext cx="4472305" cy="29819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445;p47"/>
          <p:cNvCxnSpPr/>
          <p:nvPr/>
        </p:nvCxnSpPr>
        <p:spPr>
          <a:xfrm>
            <a:off x="2404113" y="383848"/>
            <a:ext cx="0" cy="429893"/>
          </a:xfrm>
          <a:prstGeom prst="straightConnector1">
            <a:avLst/>
          </a:prstGeom>
          <a:noFill/>
          <a:ln w="12700" cap="flat" cmpd="sng">
            <a:solidFill>
              <a:srgbClr val="DD4F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Google Shape;446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47;p47"/>
          <p:cNvSpPr txBox="1"/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Integration and Testing</a:t>
            </a:r>
            <a:endParaRPr lang="en-IN" sz="2400" b="1">
              <a:solidFill>
                <a:schemeClr val="lt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055" y="1877104"/>
            <a:ext cx="6143341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Junit: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will use Junit for unit testing to verify that individual units of code function as expected and meet design specifications.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SonarQube: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will use SonarQube to generate Code Coverage Reports as well as check for security and maintainability issues.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</a:pP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rtl="0" fontAlgn="base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Selenium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We will use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Selenuim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automate tests for web applications.</a:t>
            </a:r>
            <a:endParaRPr lang="en-US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748697" y="4866774"/>
            <a:ext cx="3028950" cy="1187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61" y="1008857"/>
            <a:ext cx="2743200" cy="19064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351" y="2994602"/>
            <a:ext cx="4171950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Integration and Testing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1990" y="1095592"/>
            <a:ext cx="1082802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Purpose: Validate individual components for correct functionality.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Tool: JUnit.</a:t>
            </a:r>
            <a:endParaRPr 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latin typeface="Times New Roman" panose="02020603050405020304" pitchFamily="18" charset="0"/>
                <a:ea typeface="Arial" panose="020B0604020202020204" pitchFamily="34" charset="0"/>
              </a:rPr>
              <a:t>URL: </a:t>
            </a:r>
            <a:r>
              <a:rPr lang="en-IN" dirty="0">
                <a:latin typeface="Times New Roman" panose="02020603050405020304" pitchFamily="18" charset="0"/>
                <a:ea typeface="Arial" panose="020B0604020202020204" pitchFamily="34" charset="0"/>
                <a:hlinkClick r:id="rId3" action="ppaction://hlinkfile"/>
              </a:rPr>
              <a:t>https://share-my-trip.s3.ap-south-1.amazonaws.com/agile/Test+Report+Junit+%26+SonarQube.pdf</a:t>
            </a:r>
            <a:endParaRPr lang="en-IN" dirty="0"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617220" y="808623"/>
            <a:ext cx="1082802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Unit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Testing</a:t>
            </a:r>
            <a:endParaRPr lang="en-IN" sz="1800" b="1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13" name="Content Placeholder 12" descr="WhatsApp Image 2024-06-18 at 1.30.57 PM (1)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384425"/>
            <a:ext cx="99383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Sonarqube Analysis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34" y="1038738"/>
            <a:ext cx="10767005" cy="561977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Selenium Test 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80" y="976630"/>
            <a:ext cx="10170160" cy="574421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Performace Test 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Content Placeholder 1" descr="IndexPage Load Test1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0765" y="1491615"/>
            <a:ext cx="10277475" cy="51981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1010920" y="941705"/>
            <a:ext cx="1017016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Using BlazeMeter for load testing, we simulate high user traffic to evaluate </a:t>
            </a:r>
            <a:r>
              <a:rPr lang="en-US" alt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ShareMyTrip</a:t>
            </a: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's performance.  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Docker Orchestration 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19530" y="1025525"/>
            <a:ext cx="9999345" cy="55492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Deployment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4770" y="1624330"/>
            <a:ext cx="9217025" cy="5116195"/>
          </a:xfrm>
          <a:prstGeom prst="rect">
            <a:avLst/>
          </a:prstGeom>
        </p:spPr>
      </p:pic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490220" y="866775"/>
            <a:ext cx="10828020" cy="1337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Deploying 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ShareMyTrip</a:t>
            </a:r>
            <a:r>
              <a:rPr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 on AWS </a:t>
            </a: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cloud </a:t>
            </a:r>
            <a:r>
              <a:rPr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simplifies the deployment process through automation, provides scalability to handle varying loads, and offers integrated monitoring tools for effective management and maintenance.</a:t>
            </a:r>
            <a:endParaRPr dirty="0">
              <a:effectLst/>
              <a:latin typeface="Times New Roman" panose="02020603050405020304" pitchFamily="18" charset="0"/>
              <a:ea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CI/CD Pipeline 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2" name="Content Placeholder 1" descr="cicd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1560" y="1070610"/>
            <a:ext cx="10088880" cy="53130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Grafana </a:t>
            </a:r>
            <a:endParaRPr lang="en-US" alt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6"/>
          <p:cNvSpPr txBox="1"/>
          <p:nvPr>
            <p:custDataLst>
              <p:tags r:id="rId3"/>
            </p:custDataLst>
          </p:nvPr>
        </p:nvSpPr>
        <p:spPr>
          <a:xfrm>
            <a:off x="490220" y="866775"/>
            <a:ext cx="10828020" cy="506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We</a:t>
            </a:r>
            <a:r>
              <a:rPr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 use Grafana to monitor Docker containers</a:t>
            </a:r>
            <a:endParaRPr dirty="0">
              <a:effectLst/>
              <a:latin typeface="Times New Roman" panose="02020603050405020304" pitchFamily="18" charset="0"/>
              <a:ea typeface="Arial" panose="020B0604020202020204" pitchFamily="34" charset="0"/>
              <a:sym typeface="+mn-ea"/>
            </a:endParaRPr>
          </a:p>
        </p:txBody>
      </p:sp>
      <p:pic>
        <p:nvPicPr>
          <p:cNvPr id="10" name="Content Placeholder 9" descr="Screenshot (58)"/>
          <p:cNvPicPr>
            <a:picLocks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86510" y="1373505"/>
            <a:ext cx="9503410" cy="53467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Conclusion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7378" y="1385158"/>
            <a:ext cx="10377205" cy="2635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15000"/>
              </a:lnSpc>
              <a:buFont typeface="Wingdings" panose="05000000000000000000" charset="0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ShareMyTrip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application, structured around a microservices architecture, offers a holistic solution to modern transportation demands.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charset="0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specialized services handling user management, ride matching, fare calculation, trip management, and payment processing, it delivers a seamless experience for both drivers and passengers.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charset="0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15000"/>
              </a:lnSpc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promoting cost-effective travel, reducing environmental impact, and alleviating traffic congestion, the application embodies innovation in urban mobility, paving the way for a sustainable future.</a:t>
            </a:r>
            <a:endParaRPr lang="en-US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Introduction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0551" y="1447602"/>
            <a:ext cx="10857388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lvl="0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ShareMyTrip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innovative ride-sharing application designed to connect drivers with passengers looking for a convenient and cost-effective means of transportation.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lvl="0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indent="-342900" algn="just">
              <a:buSzPts val="1400"/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facilitating carpooling arrangements,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ShareMyTrip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aims to reduce travel costs, alleviate traffic congestion, and promote environmental sustainability.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lvl="0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82600" lvl="0" indent="-342900" algn="just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charset="0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leverages a microservices architecture to ensure scalability, reliability, and ease of maintenance.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Content Placeholder 1" descr="719752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3155" y="3429000"/>
            <a:ext cx="4907280" cy="32721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Challenges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365" y="1363980"/>
            <a:ext cx="10769600" cy="39370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Real-Time Processing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Providing real-time updates and processing for user interactions.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Security Implementation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Ensuring robust protection of user data.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Designing an intuitive and functional interface for diverse users.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N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System Integration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eamless </a:t>
            </a:r>
            <a:r>
              <a:rPr lang="en-IN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system </a:t>
            </a:r>
            <a:r>
              <a:rPr lang="en-IN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integration with various services to 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provide real-time data processing,         secure transactions, and reliable customer service.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Normalizing Database: </a:t>
            </a:r>
            <a:r>
              <a:rPr lang="en-US" dirty="0">
                <a:solidFill>
                  <a:srgbClr val="0D0D0D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Normalizing the database to remove redundancy.</a:t>
            </a: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rgbClr val="0D0D0D"/>
              </a:solidFill>
              <a:highlight>
                <a:srgbClr val="FFFFFF"/>
              </a:highlight>
              <a:latin typeface="ui-sans-serif"/>
            </a:endParaRP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lvl="1"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 algn="l">
              <a:buFont typeface="+mj-lt"/>
              <a:buAutoNum type="arabicPeriod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just">
              <a:lnSpc>
                <a:spcPct val="115000"/>
              </a:lnSpc>
            </a:pPr>
            <a:endParaRPr lang="en-IN" sz="20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889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Future Work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596265" y="1136015"/>
            <a:ext cx="10789285" cy="409765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Adding Review features for Passenger and Publisher.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Passenger Reviews: Implement a feature where passengers can rate and review their rides.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Publisher Reviews: Enable publishers to rate passengers based on their behavior and punctuality.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R="0" lvl="2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None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Adding Google Map Services for Real Time Tracking.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Live Tracking: Integrate Google Maps to provide real-time tracking of rides.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Route Optimization: Use Google Maps services to suggest the most efficient routes for rides, considering traffic and road conditions, to reduce travel time and improve user satisfaction.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lnSpc>
                <a:spcPct val="115000"/>
              </a:lnSpc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References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33211" y="1182033"/>
            <a:ext cx="10284781" cy="2999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https://spring.io/projects/spring-boot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4"/>
              </a:rPr>
              <a:t>https://junit.org/junit5/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5"/>
              </a:rPr>
              <a:t>https://getbootstrap.com/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6"/>
              </a:rPr>
              <a:t>https://www.w3schools.com/mysql/mysql_intro.asp</a:t>
            </a:r>
            <a:endParaRPr lang="en-IN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7"/>
              </a:rPr>
              <a:t>https://www.w3schools.com/mongodb/</a:t>
            </a:r>
            <a:endParaRPr lang="en-IN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8"/>
              </a:rPr>
              <a:t>https://www.sonarsource.com/products/sonarqube/</a:t>
            </a:r>
            <a:endParaRPr lang="en-IN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dirty="0"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  <a:hlinkClick r:id="rId9"/>
              </a:rPr>
              <a:t>https://www.blazemeter.com/</a:t>
            </a:r>
            <a:endParaRPr lang="en-IN" dirty="0"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7"/>
          <p:cNvSpPr txBox="1">
            <a:spLocks noGrp="1" noRot="1" noMove="1" noResize="1" noEditPoints="1" noAdjustHandles="1" noChangeArrowheads="1" noChangeShapeType="1"/>
          </p:cNvSpPr>
          <p:nvPr>
            <p:custDataLst>
              <p:tags r:id="rId2"/>
            </p:custDataLst>
          </p:nvPr>
        </p:nvSpPr>
        <p:spPr>
          <a:xfrm>
            <a:off x="2790825" y="2537460"/>
            <a:ext cx="6483350" cy="156845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en-IN" sz="96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Thank You</a:t>
            </a:r>
            <a:endParaRPr lang="en-US" altLang="en-IN" sz="96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889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Overview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040" y="964565"/>
            <a:ext cx="10789285" cy="52584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Features and Functionality</a:t>
            </a:r>
            <a:endParaRPr b="1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00100" lvl="1" indent="-34290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+mn-ea"/>
              </a:rPr>
              <a:t>Registration and Authentication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 </a:t>
            </a:r>
            <a:r>
              <a:rPr lang="en-US" b="1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: 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 New Roman" panose="02020603050405020304"/>
              </a:rPr>
              <a:t>Secure user registration process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+mn-ea"/>
              </a:rPr>
              <a:t>Ride Booking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Calibri" panose="020F0502020204030204"/>
              </a:rPr>
              <a:t> 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Easily book rides with intuitive scheduling and route options.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"/>
                <a:cs typeface="Times New Roman" panose="02020603050405020304" pitchFamily="18" charset="0"/>
                <a:sym typeface="Times"/>
              </a:rPr>
              <a:t> 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  <a:sym typeface="Calibri" panose="020F0502020204030204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+mn-ea"/>
              </a:rPr>
              <a:t>Driver Matching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Efficiently match drivers and passengers based on preferences and location.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+mn-ea"/>
              </a:rPr>
              <a:t>Trip Management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"/>
              </a:rPr>
              <a:t>: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View detailed ride history.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+mn-ea"/>
              </a:rPr>
              <a:t>Payment Processing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Times New Roman" panose="02020603050405020304"/>
                <a:cs typeface="Times New Roman" panose="02020603050405020304" pitchFamily="18" charset="0"/>
                <a:sym typeface="Times"/>
              </a:rPr>
              <a:t>:</a:t>
            </a:r>
            <a:endParaRPr lang="en-US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Secure payment process.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1257300" marR="0" lvl="2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 panose="02070309020205020404" pitchFamily="49" charset="0"/>
              <a:buChar char="o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Multi Payment option.</a:t>
            </a:r>
            <a:endParaRPr b="1" dirty="0">
              <a:solidFill>
                <a:schemeClr val="dk1"/>
              </a:solidFill>
              <a:latin typeface="Times New Roman" panose="02020603050405020304" pitchFamily="18" charset="0"/>
              <a:ea typeface="Times New Roman" panose="02020603050405020304"/>
              <a:cs typeface="Times New Roman" panose="02020603050405020304" pitchFamily="18" charset="0"/>
              <a:sym typeface="Times New Roman" panose="02020603050405020304"/>
            </a:endParaRPr>
          </a:p>
          <a:p>
            <a:pPr marL="22860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    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>
              <a:lnSpc>
                <a:spcPct val="115000"/>
              </a:lnSpc>
            </a:pPr>
            <a:endParaRPr lang="en-IN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Overview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>
            <p:ph idx="1"/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15" y="981075"/>
            <a:ext cx="9893935" cy="5566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-889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037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GitHub</a:t>
            </a:r>
            <a:endParaRPr lang="en-US" alt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9" name="TextBox 6"/>
          <p:cNvSpPr txBox="1"/>
          <p:nvPr/>
        </p:nvSpPr>
        <p:spPr>
          <a:xfrm>
            <a:off x="1116965" y="995045"/>
            <a:ext cx="10495915" cy="513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URL: </a:t>
            </a: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hlinkClick r:id="rId3" action="ppaction://hlinkfile"/>
              </a:rPr>
              <a:t>https://github.com/niketpadole/Team06---ShareMyTrip.git</a:t>
            </a:r>
            <a:endParaRPr lang="en-US" alt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67995" y="1508760"/>
            <a:ext cx="10885170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515620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Agile 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</a:t>
            </a: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ethodology</a:t>
            </a:r>
            <a:endParaRPr 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0220" y="1349375"/>
            <a:ext cx="10828020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Agile methodology drives our development process in the </a:t>
            </a:r>
            <a:r>
              <a:rPr lang="en-US" altLang="en-I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ShareMyTrip</a:t>
            </a:r>
            <a:r>
              <a:rPr lang="en-I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project, promoting collaboration, flexibility, and continuous improvement. </a:t>
            </a:r>
            <a:endParaRPr lang="en-IN" sz="180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IN" sz="180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We adhere to the Scrum framework, with regular sprint cycles consisting of planning, execution, review, and reflection. </a:t>
            </a:r>
            <a:endParaRPr lang="en-IN" sz="180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13" name="Content Placeholder 12" descr="Agile-Methodology-in-System-Development-source-Okeke2021-retrieved-from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095" y="3055620"/>
            <a:ext cx="7160895" cy="35299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88" name="Google Shape;188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4"/>
          <p:cNvCxnSpPr/>
          <p:nvPr/>
        </p:nvCxnSpPr>
        <p:spPr>
          <a:xfrm>
            <a:off x="2404113" y="383848"/>
            <a:ext cx="0" cy="429900"/>
          </a:xfrm>
          <a:prstGeom prst="straightConnector1">
            <a:avLst/>
          </a:prstGeom>
          <a:noFill/>
          <a:ln w="12700" cap="flat" cmpd="sng">
            <a:solidFill>
              <a:srgbClr val="DD4F2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0" name="Google Shape;190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7505" y="338023"/>
            <a:ext cx="1963464" cy="521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2499360" y="383848"/>
            <a:ext cx="8818800" cy="461700"/>
          </a:xfrm>
          <a:prstGeom prst="rect">
            <a:avLst/>
          </a:prstGeom>
          <a:solidFill>
            <a:srgbClr val="FF6709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>
                <a:solidFill>
                  <a:schemeClr val="lt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Project Management</a:t>
            </a:r>
            <a:endParaRPr sz="140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69900" y="859790"/>
            <a:ext cx="10622915" cy="117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IN" sz="1900" b="1" u="sng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Jira Integration:</a:t>
            </a:r>
            <a:endParaRPr sz="1900" b="1" u="sng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Char char="●"/>
            </a:pPr>
            <a:r>
              <a:rPr lang="en-IN" sz="1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Jira serves as our primary project management tool, allowing us to create, track, and prioritize tasks.</a:t>
            </a:r>
            <a:endParaRPr lang="en-IN" sz="19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1079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 panose="02020603050405020304"/>
              <a:buNone/>
            </a:pPr>
            <a:r>
              <a:rPr lang="en-US" altLang="en-IN" sz="1900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URL: </a:t>
            </a:r>
            <a:r>
              <a:rPr sz="1900" dirty="0">
                <a:solidFill>
                  <a:schemeClr val="dk1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  <a:hlinkClick r:id="rId3" action="ppaction://hlinkfile"/>
              </a:rPr>
              <a:t>https://niketpadole.atlassian.net/jira/software/projects/SHAR/boards/2</a:t>
            </a:r>
            <a:endParaRPr sz="19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chemeClr val="dk1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idx="1"/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760" y="1987550"/>
            <a:ext cx="10734040" cy="48025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hlinkClick r:id="rId1" action="ppaction://hlinkfile"/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037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Tracking Tool (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</a:rPr>
              <a:t>Confluence</a:t>
            </a:r>
            <a:r>
              <a:rPr lang="en-US" alt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US" altLang="en-IN" sz="24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sp>
        <p:nvSpPr>
          <p:cNvPr id="2" name="TextBox 6"/>
          <p:cNvSpPr txBox="1"/>
          <p:nvPr/>
        </p:nvSpPr>
        <p:spPr>
          <a:xfrm>
            <a:off x="822325" y="988060"/>
            <a:ext cx="10495915" cy="51371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>
              <a:lnSpc>
                <a:spcPct val="115000"/>
              </a:lnSpc>
            </a:pPr>
            <a:r>
              <a:rPr lang="en-US" alt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URL: </a:t>
            </a:r>
            <a:r>
              <a:rPr lang="en-US" altLang="en-IN" dirty="0">
                <a:effectLst/>
                <a:latin typeface="Times New Roman" panose="02020603050405020304" pitchFamily="18" charset="0"/>
                <a:ea typeface="Arial" panose="020B0604020202020204" pitchFamily="34" charset="0"/>
                <a:sym typeface="+mn-ea"/>
                <a:hlinkClick r:id="rId4" action="ppaction://hlinkfile"/>
              </a:rPr>
              <a:t>https://niketpadole.atlassian.net/l/cw/Nnfqib6k</a:t>
            </a:r>
            <a:endParaRPr lang="en-US" altLang="en-IN" dirty="0">
              <a:effectLst/>
              <a:latin typeface="Times New Roman" panose="02020603050405020304" pitchFamily="18" charset="0"/>
              <a:ea typeface="Arial" panose="020B0604020202020204" pitchFamily="34" charset="0"/>
              <a:sym typeface="+mn-ea"/>
            </a:endParaRPr>
          </a:p>
          <a:p>
            <a:pPr algn="just">
              <a:lnSpc>
                <a:spcPct val="115000"/>
              </a:lnSpc>
            </a:pPr>
            <a:endParaRPr lang="en-US" altLang="en-IN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53695" y="1501775"/>
            <a:ext cx="11446510" cy="49225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5992</Words>
  <Application>WPS Presentation</Application>
  <PresentationFormat>Widescreen</PresentationFormat>
  <Paragraphs>228</Paragraphs>
  <Slides>33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2" baseType="lpstr">
      <vt:lpstr>Arial</vt:lpstr>
      <vt:lpstr>SimSun</vt:lpstr>
      <vt:lpstr>Wingdings</vt:lpstr>
      <vt:lpstr>Times New Roman</vt:lpstr>
      <vt:lpstr>Wingdings</vt:lpstr>
      <vt:lpstr>Times New Roman</vt:lpstr>
      <vt:lpstr>Noto Sans Symbols</vt:lpstr>
      <vt:lpstr>Segoe Print</vt:lpstr>
      <vt:lpstr>Courier New</vt:lpstr>
      <vt:lpstr>Calibri</vt:lpstr>
      <vt:lpstr>Times</vt:lpstr>
      <vt:lpstr>Arial</vt:lpstr>
      <vt:lpstr>Microsoft YaHei</vt:lpstr>
      <vt:lpstr>Arial Unicode MS</vt:lpstr>
      <vt:lpstr>Calibri Light</vt:lpstr>
      <vt:lpstr>Roboto</vt:lpstr>
      <vt:lpstr>Tahoma</vt:lpstr>
      <vt:lpstr>ui-sans-serif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K [MUBC]</dc:creator>
  <cp:lastModifiedBy>HP SSD</cp:lastModifiedBy>
  <cp:revision>43</cp:revision>
  <dcterms:created xsi:type="dcterms:W3CDTF">2023-04-15T11:22:00Z</dcterms:created>
  <dcterms:modified xsi:type="dcterms:W3CDTF">2024-06-30T13:24:37Z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78189214253A41208EE713598630EBCA_12</vt:lpwstr>
  </property>
  <property fmtid="{D5CDD505-2E9C-101B-9397-08002B2CF9AE}" pid="3" name="KSOProductBuildVer">
    <vt:lpwstr>1033-12.2.0.17119</vt:lpwstr>
  </property>
</Properties>
</file>